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60" r:id="rId4"/>
    <p:sldId id="281" r:id="rId5"/>
    <p:sldId id="262" r:id="rId6"/>
    <p:sldId id="267" r:id="rId7"/>
    <p:sldId id="266" r:id="rId8"/>
    <p:sldId id="264" r:id="rId9"/>
    <p:sldId id="268" r:id="rId10"/>
    <p:sldId id="269" r:id="rId11"/>
    <p:sldId id="270" r:id="rId12"/>
    <p:sldId id="271" r:id="rId13"/>
    <p:sldId id="280"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7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30T17:45:04.07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ignorePressure" value="1"/>
    </inkml:brush>
  </inkml:definitions>
  <inkml:trace contextRef="#ctx0" brushRef="#br0">107 228 16384,'0'0'0,"0"0"0,0 0 0,0 0 0,0 0 0,0 0 0,3 0 0,4 0 0,3 0 0,6 3 0,3 1 0,1-1 0,0 1 0,1-2 0,0-1 0,3 0 0,8-1 0,8 0 0,9 0 0,10 0 0,11 0 0,6-1 0,6 1 0,0 0 0,-3 0 0,-2-2 0,-4-6 0,0 1 0,5-1 0,7 3 0,6 1 0,1 2 0,-2 1 0,-7-2 0,-8-1 0,-7 0 0,-11 0 0,-9 0 0,-6-2 0,-2 0 0,3-5 0,6 2 0,9 0 0,13 4 0,7 0 0,5 3 0,1-2 0,-6 0 0,-8 0 0,-10 2 0,-9 0 0,-8-2 0,-5-4 0,-4 1 0,-1-1 0,-4 3 0,-1 1 0,-3 2 0,-1 2 0,-4-1 0,-1 1 0,-1 1 0,-1-1 0,-1 0 0,1 1 0,-4-1 0,-4 0 0,-3 0 0,1 0 0,-2 0 0,-1 0 0,-2 0 0,0 0 0,-1 0 0,-1 0 0,0 0 0,-1 0 0,1 0 0,0 0 0,0 0 0,0 0 0,-1 0 0,-2 0 0,-9 0 0,-17 0 0,-27-3 0,-30-1 0,-23 0 0,-10 0 0,5 2 0,8 1 0,7 0 0,-4 1 0,-13 0 0,-12 0 0,-6 0 0,8 1 0,3-1 0,-4 0 0,-14 0 0,-7 0 0,2 0 0,17 0 0,20 0 0,21 0 0,15 0 0,13 0 0,9 0 0,3 0 0,-2-3 0,0-1 0,-1-4 0,0 2 0,2-1 0,6 3 0,2 1 0,6 1 0,7 1 0,3 1 0,9 0 0,5 0 0,5 1 0,4-1 0,2 0 0,3 0 0,10 0 0,12 0 0,10 0 0,8-3 0,10-1 0,17 1 0,25-1 0,26 1 0,10 1 0,2 1 0,-2 5 0,0 4 0,3 3 0,-1 0 0,-5 1 0,-11 0 0,-15-3 0,-14-4 0,-15-2 0,-11 0 0,-4-3 0,-1 0 0,5-2 0,9 2 0,9 0 0,5-1 0,1-2 0,-7-1 0,-10 0 0,-12 0 0,-13 2 0,-10 1 0,-12 0 0,-9 1 0,-5 0 0,-7 0 0,-2 0 0,-1 1 0,0-1 0,-1 0 0,2 0 0,0 0 0,0 0 0,1 0 0,-6-3 0,-1-1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30T17:45:06.20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ignorePressure" value="1"/>
    </inkml:brush>
  </inkml:definitions>
  <inkml:trace contextRef="#ctx0" brushRef="#br0">1 212 16384,'0'0'0,"0"0"0,0 0 0,0 0 0,3 0 0,4 0 0,6 0 0,10 0 0,6 0 0,5 2 0,1 5 0,2 3 0,0 0 0,-2-1 0,0-2 0,-1-3 0,4-2 0,8-1 0,18 2 0,17 3 0,16 0 0,5 0 0,0-1 0,-4-2 0,-3-2 0,0 0 0,-1-3 0,5-5 0,6-3 0,3-3 0,-8-2 0,-7-3 0,-9 1 0,-6-1 0,-10 0 0,-3 1 0,-2 0 0,0-1 0,3 1 0,4 1 0,-1 2 0,0 3 0,-2 2 0,-5-1 0,-6 1 0,-8 3 0,-5 2 0,-6 1 0,-2 2 0,-5 1 0,-4 0 0,-5 0 0,0 1 0,-4-1 0,-1 0 0,1 0 0,-4 1 0,-4-1 0,-3 0 0,-3 0 0,-1 0 0,-2 0 0,-1 0 0,1 0 0,-1 0 0,0 0 0,1 0 0,0 0 0,-1 0 0,-2 0 0,-9 0 0,-15-3 0,-16-1 0,-19 0 0,-16 0 0,-8 2 0,-3 0 0,4 1 0,3 1 0,3 0 0,-3 0 0,-7 0 0,-10 1 0,-5-1 0,3 0 0,1 0 0,8 0 0,5 0 0,-4 3 0,-5 2 0,-10 1 0,-7 1 0,1-1 0,9 1 0,13 2 0,12 2 0,12 4 0,6 0 0,1 1 0,-1 1 0,-3 1 0,0-1 0,-2-3 0,2 0 0,5-3 0,8-4 0,8-2 0,9-3 0,8-1 0,7-1 0,7 0 0,5-1 0,5 1 0,1-1 0,1 3 0,3 5 0,5 3 0,3 2 0,4 4 0,10 3 0,8 5 0,4 1 0,1-1 0,1-1 0,-2-3 0,1-1 0,6 0 0,10-5 0,13-1 0,16-4 0,8-2 0,5-2 0,1-3 0,-7-1 0,-3-1 0,-1-1 0,5-2 0,8-5 0,7 0 0,3 1 0,-3-1 0,-8 1 0,-6-1 0,-6-3 0,-2 1 0,-2 2 0,1 3 0,-2-1 0,-2 0 0,-2 2 0,-7-1 0,-7 0 0,-5 0 0,-8 2 0,-5 1 0,-7 1 0,-3 1 0,-4 0 0,-7 0 0,-3 0 0,-5 1 0,-6-1 0,-3-4 0,2-3 0,0-3 0,1 0 0,-4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30T17:45:08.001"/>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ignorePressure" value="1"/>
    </inkml:brush>
  </inkml:definitions>
  <inkml:trace contextRef="#ctx0" brushRef="#br0">133 0 16384,'0'0'0,"0"0"0,0 0 0,0 0 0,0 0 0,0 0 0,0 0 0,0 0 0,0 0 0,0 3 0,0 4 0,0 4 0,3 1 0,3 3 0,4 1 0,3 2 0,6-1 0,1-3 0,4-3 0,2-5 0,5-1 0,3-3 0,7 1 0,6 0 0,8 0 0,7 2 0,12 3 0,9 2 0,9 1 0,3-2 0,-5-2 0,-6-3 0,-11-2 0,-12-1 0,-8 1 0,0 2 0,7 1 0,10 4 0,15 2 0,8 0 0,5-1 0,-5-4 0,-6-2 0,-6-2 0,-5-3 0,-5-3 0,1 0 0,1 1 0,4-3 0,-1-3 0,-2 1 0,0 1 0,-6 0 0,-5 0 0,-9-1 0,-6 0 0,-10 2 0,-7-1 0,-7 1 0,-4 1 0,-3 2 0,-2 1 0,-1 1 0,-6 1 0,-3 0 0,-2 0 0,-2 0 0,-2 1 0,1-1 0,-1 0 0,0 0 0,1 0 0,-3 0 0,-10 0 0,-14 0 0,-20-3 0,-18 0 0,-16 0 0,-8 0 0,-7 1 0,-12 4 0,-21 1 0,-14 2 0,-3 1 0,11 0 0,7 1 0,-1 2 0,-11 4 0,-4 1 0,1 0 0,7 3 0,11 0 0,5-3 0,7-4 0,5-1 0,6 0 0,6-4 0,9-2 0,10-1 0,12-1 0,12-2 0,12 1 0,10 0 0,10-1 0,10 1 0,4 0 0,6-1 0,2 1 0,1 0 0,1 0 0,1 0 0,7 0 0,9 0 0,14-2 0,15-5 0,13-4 0,10-1 0,10-3 0,15-1 0,19-2 0,19 2 0,3 1 0,-7 4 0,-9 3 0,-2 5 0,0 1 0,4 2 0,-1 0 0,-8 1 0,-14-1 0,-9 1 0,-14 0 0,-12-1 0,-7 0 0,-6 0 0,-3 0 0,-2 3 0,-2 1 0,-4 1 0,-8-2 0,-3-1 0,-8-1 0,-1 0 0,-5-4 0,-3-1 0,-6-1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AE2EC6-D361-444E-B434-2F71F31F7A1E}"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4020224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309737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398106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BD5BAD4-8C90-48F2-9FDB-BA45F33972A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3339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111875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CAE2EC6-D361-444E-B434-2F71F31F7A1E}"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1409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CAE2EC6-D361-444E-B434-2F71F31F7A1E}"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440634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E2EC6-D361-444E-B434-2F71F31F7A1E}"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142907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CAE2EC6-D361-444E-B434-2F71F31F7A1E}" type="datetimeFigureOut">
              <a:rPr lang="en-US" smtClean="0"/>
              <a:t>8/17/2017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BD5BAD4-8C90-48F2-9FDB-BA45F33972AB}" type="slidenum">
              <a:rPr lang="en-US" smtClean="0"/>
              <a:t>‹#›</a:t>
            </a:fld>
            <a:endParaRPr lang="en-US"/>
          </a:p>
        </p:txBody>
      </p:sp>
    </p:spTree>
    <p:extLst>
      <p:ext uri="{BB962C8B-B14F-4D97-AF65-F5344CB8AC3E}">
        <p14:creationId xmlns:p14="http://schemas.microsoft.com/office/powerpoint/2010/main" val="425120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E2EC6-D361-444E-B434-2F71F31F7A1E}"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23426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AE2EC6-D361-444E-B434-2F71F31F7A1E}" type="datetimeFigureOut">
              <a:rPr lang="en-US" smtClean="0"/>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16008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34497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AE2EC6-D361-444E-B434-2F71F31F7A1E}" type="datetimeFigureOut">
              <a:rPr lang="en-US" smtClean="0"/>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429077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AE2EC6-D361-444E-B434-2F71F31F7A1E}" type="datetimeFigureOut">
              <a:rPr lang="en-US" smtClean="0"/>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07777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CAE2EC6-D361-444E-B434-2F71F31F7A1E}" type="datetimeFigureOut">
              <a:rPr lang="en-US" smtClean="0"/>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02408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257011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E2EC6-D361-444E-B434-2F71F31F7A1E}" type="datetimeFigureOut">
              <a:rPr lang="en-US" smtClean="0"/>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5BAD4-8C90-48F2-9FDB-BA45F33972AB}" type="slidenum">
              <a:rPr lang="en-US" smtClean="0"/>
              <a:t>‹#›</a:t>
            </a:fld>
            <a:endParaRPr lang="en-US"/>
          </a:p>
        </p:txBody>
      </p:sp>
    </p:spTree>
    <p:extLst>
      <p:ext uri="{BB962C8B-B14F-4D97-AF65-F5344CB8AC3E}">
        <p14:creationId xmlns:p14="http://schemas.microsoft.com/office/powerpoint/2010/main" val="80320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CAE2EC6-D361-444E-B434-2F71F31F7A1E}" type="datetimeFigureOut">
              <a:rPr lang="en-US" smtClean="0"/>
              <a:t>8/17/2017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BD5BAD4-8C90-48F2-9FDB-BA45F33972AB}" type="slidenum">
              <a:rPr lang="en-US" smtClean="0"/>
              <a:t>‹#›</a:t>
            </a:fld>
            <a:endParaRPr lang="en-US"/>
          </a:p>
        </p:txBody>
      </p:sp>
    </p:spTree>
    <p:extLst>
      <p:ext uri="{BB962C8B-B14F-4D97-AF65-F5344CB8AC3E}">
        <p14:creationId xmlns:p14="http://schemas.microsoft.com/office/powerpoint/2010/main" val="3626449826"/>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HypgcCT1r68"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customXml" Target="../ink/ink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tatista.com/statistics/219469/number-of-mcdonalds-restaurants-by-geographic-reg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youtube.com/watch?v=SviQfBuA9c0"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s://www.youtube.com/watch?v=tXqAyMhgc7I"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4400" b="1" dirty="0">
                <a:effectLst>
                  <a:outerShdw blurRad="38100" dist="38100" dir="2700000" algn="tl">
                    <a:srgbClr val="000000">
                      <a:alpha val="43137"/>
                    </a:srgbClr>
                  </a:outerShdw>
                </a:effectLst>
              </a:rPr>
              <a:t>Introduction to </a:t>
            </a: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            </a:t>
            </a:r>
            <a:r>
              <a:rPr lang="en-US" sz="4400" b="1" dirty="0" smtClean="0">
                <a:solidFill>
                  <a:srgbClr val="00B0F0"/>
                </a:solidFill>
                <a:effectLst>
                  <a:outerShdw blurRad="38100" dist="38100" dir="2700000" algn="tl">
                    <a:srgbClr val="000000">
                      <a:alpha val="43137"/>
                    </a:srgbClr>
                  </a:outerShdw>
                </a:effectLst>
              </a:rPr>
              <a:t>Rhetorical Appeals</a:t>
            </a:r>
            <a:endParaRPr lang="en-US" sz="4400" b="1" dirty="0">
              <a:solidFill>
                <a:srgbClr val="00B0F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575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Pathos</a:t>
            </a:r>
          </a:p>
        </p:txBody>
      </p:sp>
      <p:sp>
        <p:nvSpPr>
          <p:cNvPr id="3" name="Content Placeholder 2"/>
          <p:cNvSpPr>
            <a:spLocks noGrp="1"/>
          </p:cNvSpPr>
          <p:nvPr>
            <p:ph idx="1"/>
          </p:nvPr>
        </p:nvSpPr>
        <p:spPr>
          <a:xfrm>
            <a:off x="680321" y="2336873"/>
            <a:ext cx="9802149" cy="3599316"/>
          </a:xfrm>
        </p:spPr>
        <p:txBody>
          <a:bodyPr>
            <a:normAutofit fontScale="92500" lnSpcReduction="20000"/>
          </a:bodyPr>
          <a:lstStyle/>
          <a:p>
            <a:r>
              <a:rPr lang="en-US" sz="2800" b="1" i="1" dirty="0"/>
              <a:t>Definition:</a:t>
            </a:r>
            <a:r>
              <a:rPr lang="en-US" sz="2800" i="1" dirty="0"/>
              <a:t> </a:t>
            </a:r>
            <a:r>
              <a:rPr lang="en-US" sz="2800" dirty="0"/>
              <a:t>the speaker appeals to the </a:t>
            </a:r>
          </a:p>
          <a:p>
            <a:pPr marL="0" indent="0">
              <a:buNone/>
            </a:pPr>
            <a:r>
              <a:rPr lang="en-US" sz="3500" u="sng" dirty="0"/>
              <a:t>emotions</a:t>
            </a:r>
            <a:r>
              <a:rPr lang="en-US" sz="2800" u="sng" dirty="0"/>
              <a:t> </a:t>
            </a:r>
            <a:r>
              <a:rPr lang="en-US" sz="2800" dirty="0"/>
              <a:t>of the audience. </a:t>
            </a:r>
            <a:endParaRPr lang="en-US" sz="2800" u="sng" dirty="0"/>
          </a:p>
          <a:p>
            <a:endParaRPr lang="en-US" sz="2800" b="1" i="1" u="sng" dirty="0" smtClean="0"/>
          </a:p>
          <a:p>
            <a:r>
              <a:rPr lang="en-US" sz="2800" b="1" i="1" u="sng" dirty="0" smtClean="0"/>
              <a:t>How </a:t>
            </a:r>
            <a:r>
              <a:rPr lang="en-US" sz="2800" b="1" i="1" u="sng" dirty="0"/>
              <a:t>to…</a:t>
            </a:r>
          </a:p>
          <a:p>
            <a:r>
              <a:rPr lang="en-US" sz="2800" dirty="0"/>
              <a:t>Use </a:t>
            </a:r>
            <a:r>
              <a:rPr lang="en-US" sz="2800" u="sng" dirty="0"/>
              <a:t>descriptive </a:t>
            </a:r>
            <a:r>
              <a:rPr lang="en-US" sz="2800" dirty="0"/>
              <a:t>language</a:t>
            </a:r>
            <a:endParaRPr lang="en-US" sz="2800" u="sng" dirty="0"/>
          </a:p>
          <a:p>
            <a:r>
              <a:rPr lang="en-US" sz="2800" dirty="0"/>
              <a:t>Use </a:t>
            </a:r>
            <a:r>
              <a:rPr lang="en-US" sz="2800" u="sng" dirty="0"/>
              <a:t>figurative</a:t>
            </a:r>
            <a:r>
              <a:rPr lang="en-US" sz="2800" dirty="0"/>
              <a:t> language (simile, metaphor, etc.) </a:t>
            </a:r>
          </a:p>
          <a:p>
            <a:r>
              <a:rPr lang="en-US" sz="2800" dirty="0"/>
              <a:t>Share </a:t>
            </a:r>
            <a:r>
              <a:rPr lang="en-US" sz="2800" u="sng" dirty="0"/>
              <a:t>personal</a:t>
            </a:r>
            <a:r>
              <a:rPr lang="en-US" sz="2800" dirty="0"/>
              <a:t>/real anecdotes (stories)</a:t>
            </a:r>
          </a:p>
          <a:p>
            <a:r>
              <a:rPr lang="en-US" sz="2800" dirty="0"/>
              <a:t>Use word choice that makes people </a:t>
            </a:r>
            <a:r>
              <a:rPr lang="en-US" sz="2800" u="sng" dirty="0"/>
              <a:t>feel</a:t>
            </a:r>
            <a:r>
              <a:rPr lang="en-US" sz="2800" dirty="0"/>
              <a:t> something (Connotation/Loaded Words)</a:t>
            </a:r>
          </a:p>
        </p:txBody>
      </p:sp>
      <p:pic>
        <p:nvPicPr>
          <p:cNvPr id="5122" name="Picture 2" descr="http://www.greenbookblog.org/wp-content/uploads/2016/03/emo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931" y="271627"/>
            <a:ext cx="5092286" cy="166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10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Pathos Examples</a:t>
            </a:r>
          </a:p>
        </p:txBody>
      </p:sp>
      <p:sp>
        <p:nvSpPr>
          <p:cNvPr id="3" name="Content Placeholder 2"/>
          <p:cNvSpPr>
            <a:spLocks noGrp="1"/>
          </p:cNvSpPr>
          <p:nvPr>
            <p:ph idx="1"/>
          </p:nvPr>
        </p:nvSpPr>
        <p:spPr>
          <a:xfrm>
            <a:off x="155575" y="2076386"/>
            <a:ext cx="4429677" cy="4337665"/>
          </a:xfrm>
        </p:spPr>
        <p:txBody>
          <a:bodyPr>
            <a:normAutofit/>
          </a:bodyPr>
          <a:lstStyle/>
          <a:p>
            <a:r>
              <a:rPr lang="en-US" sz="2800" dirty="0"/>
              <a:t>Evoking </a:t>
            </a:r>
            <a:r>
              <a:rPr lang="en-US" sz="2800" dirty="0" smtClean="0"/>
              <a:t>strong emotion in your audience:  joy</a:t>
            </a:r>
            <a:r>
              <a:rPr lang="en-US" sz="2800" dirty="0"/>
              <a:t>, excitement, fear, sadness, jealousy, etc.</a:t>
            </a:r>
          </a:p>
          <a:p>
            <a:endParaRPr lang="en-US" sz="2800" dirty="0"/>
          </a:p>
          <a:p>
            <a:pPr marL="0" indent="0">
              <a:buNone/>
            </a:pPr>
            <a:r>
              <a:rPr lang="en-US" sz="2800" dirty="0">
                <a:hlinkClick r:id="rId2"/>
              </a:rPr>
              <a:t>https://</a:t>
            </a:r>
            <a:r>
              <a:rPr lang="en-US" sz="2800" dirty="0" smtClean="0">
                <a:hlinkClick r:id="rId2"/>
              </a:rPr>
              <a:t>www.youtube.com/watch?v=HypgcCT1r68</a:t>
            </a:r>
            <a:endParaRPr lang="en-US" sz="2800" dirty="0" smtClean="0"/>
          </a:p>
          <a:p>
            <a:pPr marL="0" indent="0">
              <a:buNone/>
            </a:pPr>
            <a:endParaRPr lang="en-US" sz="2800" dirty="0"/>
          </a:p>
        </p:txBody>
      </p:sp>
      <p:pic>
        <p:nvPicPr>
          <p:cNvPr id="7" name="Picture 2" descr="http://www.greenbookblog.org/wp-content/uploads/2016/03/emo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842" y="285255"/>
            <a:ext cx="4254749" cy="138988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sites.google.com/a/plano88.org/mrs-walters/_/rsrc/1429827864562/e2h-student-work-examples/englishii-b4-studentsubmissionsofrhetoric/Screen%20Shot%202015-04-23%20at%205.23.23%20PM.png?height=197&amp;width=3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4818608" y="2076386"/>
            <a:ext cx="3623855" cy="2031323"/>
          </a:xfrm>
          <a:prstGeom prst="rect">
            <a:avLst/>
          </a:prstGeom>
        </p:spPr>
      </p:pic>
      <p:pic>
        <p:nvPicPr>
          <p:cNvPr id="12" name="Picture 11"/>
          <p:cNvPicPr>
            <a:picLocks noChangeAspect="1"/>
          </p:cNvPicPr>
          <p:nvPr/>
        </p:nvPicPr>
        <p:blipFill>
          <a:blip r:embed="rId5"/>
          <a:stretch>
            <a:fillRect/>
          </a:stretch>
        </p:blipFill>
        <p:spPr>
          <a:xfrm>
            <a:off x="7422044" y="3910211"/>
            <a:ext cx="4051439" cy="2503840"/>
          </a:xfrm>
          <a:prstGeom prst="rect">
            <a:avLst/>
          </a:prstGeom>
        </p:spPr>
      </p:pic>
    </p:spTree>
    <p:extLst>
      <p:ext uri="{BB962C8B-B14F-4D97-AF65-F5344CB8AC3E}">
        <p14:creationId xmlns:p14="http://schemas.microsoft.com/office/powerpoint/2010/main" val="3464617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171" y="0"/>
            <a:ext cx="9849369" cy="689088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954661" y="2944174"/>
              <a:ext cx="1095840" cy="86040"/>
            </p14:xfrm>
          </p:contentPart>
        </mc:Choice>
        <mc:Fallback xmlns="">
          <p:pic>
            <p:nvPicPr>
              <p:cNvPr id="3" name="Ink 2"/>
              <p:cNvPicPr/>
              <p:nvPr/>
            </p:nvPicPr>
            <p:blipFill>
              <a:blip r:embed="rId4"/>
              <a:stretch>
                <a:fillRect/>
              </a:stretch>
            </p:blipFill>
            <p:spPr>
              <a:xfrm>
                <a:off x="5906781" y="2848054"/>
                <a:ext cx="11916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3900861" y="6080854"/>
              <a:ext cx="1067040" cy="171720"/>
            </p14:xfrm>
          </p:contentPart>
        </mc:Choice>
        <mc:Fallback xmlns="">
          <p:pic>
            <p:nvPicPr>
              <p:cNvPr id="4" name="Ink 3"/>
              <p:cNvPicPr/>
              <p:nvPr/>
            </p:nvPicPr>
            <p:blipFill>
              <a:blip r:embed="rId6"/>
              <a:stretch>
                <a:fillRect/>
              </a:stretch>
            </p:blipFill>
            <p:spPr>
              <a:xfrm>
                <a:off x="3852981" y="5984734"/>
                <a:ext cx="11628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7927821" y="6120094"/>
              <a:ext cx="1067040" cy="114840"/>
            </p14:xfrm>
          </p:contentPart>
        </mc:Choice>
        <mc:Fallback xmlns="">
          <p:pic>
            <p:nvPicPr>
              <p:cNvPr id="5" name="Ink 4"/>
              <p:cNvPicPr/>
              <p:nvPr/>
            </p:nvPicPr>
            <p:blipFill>
              <a:blip r:embed="rId8"/>
              <a:stretch>
                <a:fillRect/>
              </a:stretch>
            </p:blipFill>
            <p:spPr>
              <a:xfrm>
                <a:off x="7879941" y="6023974"/>
                <a:ext cx="1162800" cy="307080"/>
              </a:xfrm>
              <a:prstGeom prst="rect">
                <a:avLst/>
              </a:prstGeom>
            </p:spPr>
          </p:pic>
        </mc:Fallback>
      </mc:AlternateContent>
    </p:spTree>
    <p:extLst>
      <p:ext uri="{BB962C8B-B14F-4D97-AF65-F5344CB8AC3E}">
        <p14:creationId xmlns:p14="http://schemas.microsoft.com/office/powerpoint/2010/main" val="4003458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3681" y="2172204"/>
            <a:ext cx="9405139" cy="2585323"/>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00B0F0"/>
                </a:solidFill>
                <a:effectLst>
                  <a:outerShdw blurRad="12700" dist="38100" dir="2700000" algn="tl" rotWithShape="0">
                    <a:schemeClr val="bg1">
                      <a:lumMod val="50000"/>
                    </a:schemeClr>
                  </a:outerShdw>
                </a:effectLst>
              </a:rPr>
              <a:t>Practicing Appeals</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Please identify…</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ETHOS? LOGOS? OR PATHOS?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30673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smtClean="0"/>
              <a:t>1. According </a:t>
            </a:r>
            <a:r>
              <a:rPr lang="en-US" sz="3200" dirty="0"/>
              <a:t>to the U.S. Bureau of Labor Statistics, “about half of all new establishments survive five years or more and about one-third survive 10 years or more. As one would expect, the probability of survival increases with a firm’s age. Survival rates have changed little over time</a:t>
            </a:r>
            <a:r>
              <a:rPr lang="en-US" sz="3200" dirty="0" smtClean="0"/>
              <a:t>.”</a:t>
            </a:r>
            <a:endParaRPr lang="en-US" sz="3200" dirty="0"/>
          </a:p>
          <a:p>
            <a:pPr marL="0" indent="0">
              <a:buNone/>
            </a:pPr>
            <a:endParaRPr lang="en-US" sz="3200" dirty="0" smtClean="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04153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2. A small puppy in a cage comes into view. The camera pans around into the dark, narrow space that confines the cage and its captive. The camera zooms back to the puppy’s large, sorrowful eyes, which wince in slow-motion. Text fades onto the screen, “Adopt an Animal Today.”</a:t>
            </a:r>
          </a:p>
        </p:txBody>
      </p:sp>
    </p:spTree>
    <p:extLst>
      <p:ext uri="{BB962C8B-B14F-4D97-AF65-F5344CB8AC3E}">
        <p14:creationId xmlns:p14="http://schemas.microsoft.com/office/powerpoint/2010/main" val="3831278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3. Brian’s power-washing company has been serving clients in the Greater Philadelphia Area for over 25 years!</a:t>
            </a:r>
          </a:p>
        </p:txBody>
      </p:sp>
    </p:spTree>
    <p:extLst>
      <p:ext uri="{BB962C8B-B14F-4D97-AF65-F5344CB8AC3E}">
        <p14:creationId xmlns:p14="http://schemas.microsoft.com/office/powerpoint/2010/main" val="1506469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4. According to Statista, in 2015, [McDonald’s] not only had </a:t>
            </a:r>
            <a:r>
              <a:rPr lang="en-US" sz="3200" dirty="0">
                <a:hlinkClick r:id="rId2"/>
              </a:rPr>
              <a:t>14,259 restaurants in the United States</a:t>
            </a:r>
            <a:r>
              <a:rPr lang="en-US" sz="3200" dirty="0"/>
              <a:t>, but a further 22,266 in international locations.  </a:t>
            </a:r>
          </a:p>
        </p:txBody>
      </p:sp>
    </p:spTree>
    <p:extLst>
      <p:ext uri="{BB962C8B-B14F-4D97-AF65-F5344CB8AC3E}">
        <p14:creationId xmlns:p14="http://schemas.microsoft.com/office/powerpoint/2010/main" val="1565462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5. Imagine what it would be like as a nine-year old boy, who is afraid to go to school because of the way other kids treat you. Every hallway. Every classroom. Every corner. There is no where to hide from the comments, from the shoving, from the pain.  Yes, a building full of people..but you feel as if no one is there to support you.  Imagine that. </a:t>
            </a:r>
          </a:p>
        </p:txBody>
      </p:sp>
    </p:spTree>
    <p:extLst>
      <p:ext uri="{BB962C8B-B14F-4D97-AF65-F5344CB8AC3E}">
        <p14:creationId xmlns:p14="http://schemas.microsoft.com/office/powerpoint/2010/main" val="691070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6. My friends at my school recommended the new restaurant in Valley Square. We usually enjoy the same kind of food and service, so I think I’ll try it out!</a:t>
            </a:r>
          </a:p>
        </p:txBody>
      </p:sp>
    </p:spTree>
    <p:extLst>
      <p:ext uri="{BB962C8B-B14F-4D97-AF65-F5344CB8AC3E}">
        <p14:creationId xmlns:p14="http://schemas.microsoft.com/office/powerpoint/2010/main" val="1396729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What do we mean by Rhetoric?</a:t>
            </a:r>
            <a:endParaRPr lang="en-US" sz="4000" dirty="0"/>
          </a:p>
        </p:txBody>
      </p:sp>
      <p:sp>
        <p:nvSpPr>
          <p:cNvPr id="3" name="Content Placeholder 2"/>
          <p:cNvSpPr>
            <a:spLocks noGrp="1"/>
          </p:cNvSpPr>
          <p:nvPr>
            <p:ph idx="1"/>
          </p:nvPr>
        </p:nvSpPr>
        <p:spPr/>
        <p:txBody>
          <a:bodyPr>
            <a:normAutofit fontScale="92500" lnSpcReduction="20000"/>
          </a:bodyPr>
          <a:lstStyle/>
          <a:p>
            <a:r>
              <a:rPr lang="en-US" sz="4400" b="1" dirty="0">
                <a:solidFill>
                  <a:srgbClr val="00B0F0"/>
                </a:solidFill>
                <a:effectLst>
                  <a:outerShdw blurRad="38100" dist="38100" dir="2700000" algn="tl">
                    <a:srgbClr val="000000">
                      <a:alpha val="43137"/>
                    </a:srgbClr>
                  </a:outerShdw>
                </a:effectLst>
              </a:rPr>
              <a:t>Rhetoric</a:t>
            </a:r>
            <a:r>
              <a:rPr lang="en-US" sz="4400" dirty="0">
                <a:effectLst>
                  <a:outerShdw blurRad="38100" dist="38100" dir="2700000" algn="tl">
                    <a:srgbClr val="000000">
                      <a:alpha val="43137"/>
                    </a:srgbClr>
                  </a:outerShdw>
                </a:effectLst>
              </a:rPr>
              <a:t> – </a:t>
            </a:r>
            <a:r>
              <a:rPr lang="en-US" sz="4400" u="sng" dirty="0" smtClean="0">
                <a:effectLst>
                  <a:outerShdw blurRad="38100" dist="38100" dir="2700000" algn="tl">
                    <a:srgbClr val="000000">
                      <a:alpha val="43137"/>
                    </a:srgbClr>
                  </a:outerShdw>
                </a:effectLst>
              </a:rPr>
              <a:t>is the </a:t>
            </a:r>
            <a:r>
              <a:rPr lang="en-US" sz="4400" u="sng" dirty="0">
                <a:effectLst>
                  <a:outerShdw blurRad="38100" dist="38100" dir="2700000" algn="tl">
                    <a:srgbClr val="000000">
                      <a:alpha val="43137"/>
                    </a:srgbClr>
                  </a:outerShdw>
                </a:effectLst>
              </a:rPr>
              <a:t>art of persuasive speaking or writing</a:t>
            </a:r>
          </a:p>
          <a:p>
            <a:pPr lvl="1"/>
            <a:endParaRPr lang="en-US" sz="4000" dirty="0" smtClean="0">
              <a:effectLst>
                <a:outerShdw blurRad="38100" dist="38100" dir="2700000" algn="tl">
                  <a:srgbClr val="000000">
                    <a:alpha val="43137"/>
                  </a:srgbClr>
                </a:outerShdw>
              </a:effectLst>
            </a:endParaRPr>
          </a:p>
          <a:p>
            <a:pPr lvl="1"/>
            <a:r>
              <a:rPr lang="en-US" sz="4000" dirty="0" smtClean="0">
                <a:effectLst>
                  <a:outerShdw blurRad="38100" dist="38100" dir="2700000" algn="tl">
                    <a:srgbClr val="000000">
                      <a:alpha val="43137"/>
                    </a:srgbClr>
                  </a:outerShdw>
                </a:effectLst>
              </a:rPr>
              <a:t>the </a:t>
            </a:r>
            <a:r>
              <a:rPr lang="en-US" sz="4000" dirty="0">
                <a:effectLst>
                  <a:outerShdw blurRad="38100" dist="38100" dir="2700000" algn="tl">
                    <a:srgbClr val="000000">
                      <a:alpha val="43137"/>
                    </a:srgbClr>
                  </a:outerShdw>
                </a:effectLst>
              </a:rPr>
              <a:t>art of convincing an audience that it should listen to, and be persuaded by, the </a:t>
            </a:r>
            <a:r>
              <a:rPr lang="en-US" sz="4000" dirty="0" smtClean="0">
                <a:effectLst>
                  <a:outerShdw blurRad="38100" dist="38100" dir="2700000" algn="tl">
                    <a:srgbClr val="000000">
                      <a:alpha val="43137"/>
                    </a:srgbClr>
                  </a:outerShdw>
                </a:effectLst>
              </a:rPr>
              <a:t>author’s </a:t>
            </a:r>
            <a:r>
              <a:rPr lang="en-US" sz="4000" dirty="0">
                <a:effectLst>
                  <a:outerShdw blurRad="38100" dist="38100" dir="2700000" algn="tl">
                    <a:srgbClr val="000000">
                      <a:alpha val="43137"/>
                    </a:srgbClr>
                  </a:outerShdw>
                </a:effectLst>
              </a:rPr>
              <a:t>argument through the arrangement, delivery, and style of his/her message.</a:t>
            </a:r>
            <a:endParaRPr lang="en-US" sz="4400" i="1" dirty="0">
              <a:effectLst>
                <a:outerShdw blurRad="38100" dist="38100" dir="2700000" algn="tl">
                  <a:srgbClr val="000000">
                    <a:alpha val="43137"/>
                  </a:srgbClr>
                </a:outerShdw>
              </a:effectLst>
            </a:endParaRPr>
          </a:p>
          <a:p>
            <a:pPr marL="457200" lvl="1" indent="0">
              <a:buNone/>
            </a:pPr>
            <a:endParaRPr lang="en-US" sz="4000" dirty="0">
              <a:effectLst>
                <a:outerShdw blurRad="38100" dist="38100" dir="2700000" algn="tl">
                  <a:srgbClr val="000000">
                    <a:alpha val="43137"/>
                  </a:srgbClr>
                </a:outerShdw>
              </a:effectLst>
            </a:endParaRPr>
          </a:p>
          <a:p>
            <a:pPr marL="0" indent="0">
              <a:buNone/>
            </a:pPr>
            <a:endParaRPr lang="en-US" sz="4400" dirty="0"/>
          </a:p>
        </p:txBody>
      </p:sp>
    </p:spTree>
    <p:extLst>
      <p:ext uri="{BB962C8B-B14F-4D97-AF65-F5344CB8AC3E}">
        <p14:creationId xmlns:p14="http://schemas.microsoft.com/office/powerpoint/2010/main" val="4430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7. C.B. South High School stands out because it provides a diverse options for extracurricular activities. For instance, one could join anything from the </a:t>
            </a:r>
            <a:r>
              <a:rPr lang="en-US" sz="3200" b="1" dirty="0"/>
              <a:t>swim team </a:t>
            </a:r>
            <a:r>
              <a:rPr lang="en-US" sz="3200" dirty="0"/>
              <a:t>to </a:t>
            </a:r>
            <a:r>
              <a:rPr lang="en-US" sz="3200" b="1" dirty="0"/>
              <a:t>mock trial </a:t>
            </a:r>
            <a:r>
              <a:rPr lang="en-US" sz="3200" dirty="0"/>
              <a:t>to </a:t>
            </a:r>
            <a:r>
              <a:rPr lang="en-US" sz="3200" b="1" dirty="0"/>
              <a:t>Great Films club. There are SO many options! </a:t>
            </a:r>
          </a:p>
        </p:txBody>
      </p:sp>
    </p:spTree>
    <p:extLst>
      <p:ext uri="{BB962C8B-B14F-4D97-AF65-F5344CB8AC3E}">
        <p14:creationId xmlns:p14="http://schemas.microsoft.com/office/powerpoint/2010/main" val="4105470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Practicing Appeals</a:t>
            </a:r>
          </a:p>
        </p:txBody>
      </p:sp>
      <p:sp>
        <p:nvSpPr>
          <p:cNvPr id="3" name="Content Placeholder 2"/>
          <p:cNvSpPr>
            <a:spLocks noGrp="1"/>
          </p:cNvSpPr>
          <p:nvPr>
            <p:ph idx="1"/>
          </p:nvPr>
        </p:nvSpPr>
        <p:spPr/>
        <p:txBody>
          <a:bodyPr>
            <a:normAutofit/>
          </a:bodyPr>
          <a:lstStyle/>
          <a:p>
            <a:pPr marL="0" indent="0">
              <a:buNone/>
            </a:pPr>
            <a:r>
              <a:rPr lang="en-US" sz="3200" dirty="0"/>
              <a:t>8. According to National Geographic, “since 1959, Florida has had more shark attacks (603) than lightning fatalities (459).”</a:t>
            </a:r>
            <a:endParaRPr lang="en-US" sz="3200" b="1" dirty="0"/>
          </a:p>
        </p:txBody>
      </p:sp>
    </p:spTree>
    <p:extLst>
      <p:ext uri="{BB962C8B-B14F-4D97-AF65-F5344CB8AC3E}">
        <p14:creationId xmlns:p14="http://schemas.microsoft.com/office/powerpoint/2010/main" val="3686385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do we care?</a:t>
            </a:r>
            <a:endParaRPr lang="en-US" dirty="0"/>
          </a:p>
        </p:txBody>
      </p:sp>
      <p:sp>
        <p:nvSpPr>
          <p:cNvPr id="3" name="Content Placeholder 2"/>
          <p:cNvSpPr>
            <a:spLocks noGrp="1"/>
          </p:cNvSpPr>
          <p:nvPr>
            <p:ph idx="1"/>
          </p:nvPr>
        </p:nvSpPr>
        <p:spPr>
          <a:xfrm>
            <a:off x="680321" y="2336873"/>
            <a:ext cx="11644201" cy="3599316"/>
          </a:xfrm>
        </p:spPr>
        <p:txBody>
          <a:bodyPr>
            <a:normAutofit/>
          </a:bodyPr>
          <a:lstStyle/>
          <a:p>
            <a:r>
              <a:rPr lang="en-US" sz="4800" b="1" dirty="0">
                <a:solidFill>
                  <a:srgbClr val="00B0F0"/>
                </a:solidFill>
                <a:effectLst>
                  <a:outerShdw blurRad="38100" dist="38100" dir="2700000" algn="tl">
                    <a:srgbClr val="000000">
                      <a:alpha val="43137"/>
                    </a:srgbClr>
                  </a:outerShdw>
                </a:effectLst>
              </a:rPr>
              <a:t>Rhetoric</a:t>
            </a:r>
            <a:r>
              <a:rPr lang="en-US" sz="4800" b="1"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allows you to</a:t>
            </a:r>
            <a:r>
              <a:rPr lang="en-US" sz="4400" dirty="0" smtClean="0">
                <a:effectLst>
                  <a:outerShdw blurRad="38100" dist="38100" dir="2700000" algn="tl">
                    <a:srgbClr val="000000">
                      <a:alpha val="43137"/>
                    </a:srgbClr>
                  </a:outerShdw>
                </a:effectLst>
              </a:rPr>
              <a:t>…</a:t>
            </a:r>
          </a:p>
          <a:p>
            <a:pPr marL="0" indent="0">
              <a:buNone/>
            </a:pPr>
            <a:endParaRPr lang="en-US" sz="4400" dirty="0">
              <a:effectLst>
                <a:outerShdw blurRad="38100" dist="38100" dir="2700000" algn="tl">
                  <a:srgbClr val="000000">
                    <a:alpha val="43137"/>
                  </a:srgbClr>
                </a:outerShdw>
              </a:effectLst>
            </a:endParaRPr>
          </a:p>
          <a:p>
            <a:pPr lvl="1"/>
            <a:r>
              <a:rPr lang="en-US" sz="4000" dirty="0">
                <a:effectLst>
                  <a:outerShdw blurRad="38100" dist="38100" dir="2700000" algn="tl">
                    <a:srgbClr val="000000">
                      <a:alpha val="43137"/>
                    </a:srgbClr>
                  </a:outerShdw>
                </a:effectLst>
              </a:rPr>
              <a:t>Read, write, think, and </a:t>
            </a:r>
            <a:r>
              <a:rPr lang="en-US" sz="4000" u="sng" dirty="0">
                <a:effectLst>
                  <a:outerShdw blurRad="38100" dist="38100" dir="2700000" algn="tl">
                    <a:srgbClr val="000000">
                      <a:alpha val="43137"/>
                    </a:srgbClr>
                  </a:outerShdw>
                </a:effectLst>
              </a:rPr>
              <a:t>live </a:t>
            </a:r>
            <a:r>
              <a:rPr lang="en-US" sz="4000" dirty="0">
                <a:effectLst>
                  <a:outerShdw blurRad="38100" dist="38100" dir="2700000" algn="tl">
                    <a:srgbClr val="000000">
                      <a:alpha val="43137"/>
                    </a:srgbClr>
                  </a:outerShdw>
                </a:effectLst>
              </a:rPr>
              <a:t>more critically.</a:t>
            </a:r>
          </a:p>
          <a:p>
            <a:pPr lvl="1"/>
            <a:r>
              <a:rPr lang="en-US" sz="4000" dirty="0">
                <a:effectLst>
                  <a:outerShdw blurRad="38100" dist="38100" dir="2700000" algn="tl">
                    <a:srgbClr val="000000">
                      <a:alpha val="43137"/>
                    </a:srgbClr>
                  </a:outerShdw>
                </a:effectLst>
              </a:rPr>
              <a:t>Fully participate as a </a:t>
            </a:r>
            <a:r>
              <a:rPr lang="en-US" sz="4000" u="sng" dirty="0">
                <a:effectLst>
                  <a:outerShdw blurRad="38100" dist="38100" dir="2700000" algn="tl">
                    <a:srgbClr val="000000">
                      <a:alpha val="43137"/>
                    </a:srgbClr>
                  </a:outerShdw>
                </a:effectLst>
              </a:rPr>
              <a:t>global citizen.</a:t>
            </a:r>
          </a:p>
          <a:p>
            <a:pPr lvl="1"/>
            <a:r>
              <a:rPr lang="en-US" sz="4000" dirty="0">
                <a:effectLst>
                  <a:outerShdw blurRad="38100" dist="38100" dir="2700000" algn="tl">
                    <a:srgbClr val="000000">
                      <a:alpha val="43137"/>
                    </a:srgbClr>
                  </a:outerShdw>
                </a:effectLst>
              </a:rPr>
              <a:t>Turn words into </a:t>
            </a:r>
            <a:r>
              <a:rPr lang="en-US" sz="4000" u="sng" dirty="0">
                <a:effectLst>
                  <a:outerShdw blurRad="38100" dist="38100" dir="2700000" algn="tl">
                    <a:srgbClr val="000000">
                      <a:alpha val="43137"/>
                    </a:srgbClr>
                  </a:outerShdw>
                </a:effectLst>
              </a:rPr>
              <a:t>actions. </a:t>
            </a:r>
          </a:p>
          <a:p>
            <a:pPr marL="457200" lvl="1" indent="0">
              <a:buNone/>
            </a:pPr>
            <a:endParaRPr lang="en-US" sz="3200" b="1" dirty="0">
              <a:effectLst>
                <a:outerShdw blurRad="38100" dist="38100" dir="2700000" algn="tl">
                  <a:srgbClr val="000000">
                    <a:alpha val="43137"/>
                  </a:srgbClr>
                </a:outerShdw>
              </a:effectLst>
            </a:endParaRPr>
          </a:p>
          <a:p>
            <a:pPr lvl="1"/>
            <a:endParaRPr lang="en-US" sz="3200" dirty="0"/>
          </a:p>
        </p:txBody>
      </p:sp>
    </p:spTree>
    <p:extLst>
      <p:ext uri="{BB962C8B-B14F-4D97-AF65-F5344CB8AC3E}">
        <p14:creationId xmlns:p14="http://schemas.microsoft.com/office/powerpoint/2010/main" val="288467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can we thank for giving us rhetoric?</a:t>
            </a:r>
            <a:endParaRPr lang="en-US" dirty="0"/>
          </a:p>
        </p:txBody>
      </p:sp>
      <p:sp>
        <p:nvSpPr>
          <p:cNvPr id="3" name="Content Placeholder 2"/>
          <p:cNvSpPr>
            <a:spLocks noGrp="1"/>
          </p:cNvSpPr>
          <p:nvPr>
            <p:ph idx="1"/>
          </p:nvPr>
        </p:nvSpPr>
        <p:spPr/>
        <p:txBody>
          <a:bodyPr/>
          <a:lstStyle/>
          <a:p>
            <a:endParaRPr lang="en-US" sz="4100" b="1" u="sng" dirty="0" smtClean="0">
              <a:solidFill>
                <a:srgbClr val="00B0F0"/>
              </a:solidFill>
              <a:effectLst>
                <a:outerShdw blurRad="38100" dist="38100" dir="2700000" algn="tl">
                  <a:srgbClr val="000000">
                    <a:alpha val="43137"/>
                  </a:srgbClr>
                </a:outerShdw>
              </a:effectLst>
            </a:endParaRPr>
          </a:p>
          <a:p>
            <a:endParaRPr lang="en-US" sz="4100" b="1" u="sng" dirty="0">
              <a:solidFill>
                <a:srgbClr val="00B0F0"/>
              </a:solidFill>
              <a:effectLst>
                <a:outerShdw blurRad="38100" dist="38100" dir="2700000" algn="tl">
                  <a:srgbClr val="000000">
                    <a:alpha val="43137"/>
                  </a:srgbClr>
                </a:outerShdw>
              </a:effectLst>
            </a:endParaRPr>
          </a:p>
          <a:p>
            <a:endParaRPr lang="en-US" sz="4100" b="1" u="sng" dirty="0" smtClean="0">
              <a:solidFill>
                <a:srgbClr val="00B0F0"/>
              </a:solidFill>
              <a:effectLst>
                <a:outerShdw blurRad="38100" dist="38100" dir="2700000" algn="tl">
                  <a:srgbClr val="000000">
                    <a:alpha val="43137"/>
                  </a:srgbClr>
                </a:outerShdw>
              </a:effectLst>
            </a:endParaRPr>
          </a:p>
          <a:p>
            <a:pPr lvl="8"/>
            <a:r>
              <a:rPr lang="en-US" sz="4400" b="1" u="sng" dirty="0" smtClean="0">
                <a:solidFill>
                  <a:srgbClr val="00B0F0"/>
                </a:solidFill>
                <a:effectLst>
                  <a:outerShdw blurRad="38100" dist="38100" dir="2700000" algn="tl">
                    <a:srgbClr val="000000">
                      <a:alpha val="43137"/>
                    </a:srgbClr>
                  </a:outerShdw>
                </a:effectLst>
              </a:rPr>
              <a:t>Aristotle</a:t>
            </a:r>
            <a:r>
              <a:rPr lang="en-US" sz="3100" b="1" dirty="0">
                <a:solidFill>
                  <a:prstClr val="white"/>
                </a:solidFill>
                <a:effectLst>
                  <a:outerShdw blurRad="38100" dist="38100" dir="2700000" algn="tl">
                    <a:srgbClr val="000000">
                      <a:alpha val="43137"/>
                    </a:srgbClr>
                  </a:outerShdw>
                </a:effectLst>
              </a:rPr>
              <a:t>, </a:t>
            </a:r>
            <a:r>
              <a:rPr lang="en-US" sz="3100" dirty="0">
                <a:solidFill>
                  <a:prstClr val="white"/>
                </a:solidFill>
                <a:effectLst>
                  <a:outerShdw blurRad="38100" dist="38100" dir="2700000" algn="tl">
                    <a:srgbClr val="000000">
                      <a:alpha val="43137"/>
                    </a:srgbClr>
                  </a:outerShdw>
                </a:effectLst>
              </a:rPr>
              <a:t>an ancient Greek </a:t>
            </a:r>
            <a:r>
              <a:rPr lang="en-US" sz="3100" dirty="0" smtClean="0">
                <a:solidFill>
                  <a:prstClr val="white"/>
                </a:solidFill>
                <a:effectLst>
                  <a:outerShdw blurRad="38100" dist="38100" dir="2700000" algn="tl">
                    <a:srgbClr val="000000">
                      <a:alpha val="43137"/>
                    </a:srgbClr>
                  </a:outerShdw>
                </a:effectLst>
              </a:rPr>
              <a:t>philosopher</a:t>
            </a:r>
            <a:endParaRPr lang="en-US" dirty="0"/>
          </a:p>
        </p:txBody>
      </p:sp>
      <p:pic>
        <p:nvPicPr>
          <p:cNvPr id="4" name="Picture 3"/>
          <p:cNvPicPr>
            <a:picLocks noChangeAspect="1"/>
          </p:cNvPicPr>
          <p:nvPr/>
        </p:nvPicPr>
        <p:blipFill>
          <a:blip r:embed="rId2"/>
          <a:stretch>
            <a:fillRect/>
          </a:stretch>
        </p:blipFill>
        <p:spPr>
          <a:xfrm>
            <a:off x="832345" y="2203269"/>
            <a:ext cx="3571875" cy="4286250"/>
          </a:xfrm>
          <a:prstGeom prst="rect">
            <a:avLst/>
          </a:prstGeom>
        </p:spPr>
      </p:pic>
    </p:spTree>
    <p:extLst>
      <p:ext uri="{BB962C8B-B14F-4D97-AF65-F5344CB8AC3E}">
        <p14:creationId xmlns:p14="http://schemas.microsoft.com/office/powerpoint/2010/main" val="90208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Rhetorical Appeals: </a:t>
            </a:r>
            <a:r>
              <a:rPr lang="en-US" sz="2800" dirty="0"/>
              <a:t>The Means of Persuasion 	</a:t>
            </a:r>
          </a:p>
        </p:txBody>
      </p:sp>
      <p:sp>
        <p:nvSpPr>
          <p:cNvPr id="3" name="Content Placeholder 2"/>
          <p:cNvSpPr>
            <a:spLocks noGrp="1"/>
          </p:cNvSpPr>
          <p:nvPr>
            <p:ph idx="1"/>
          </p:nvPr>
        </p:nvSpPr>
        <p:spPr/>
        <p:txBody>
          <a:bodyPr>
            <a:normAutofit/>
          </a:bodyPr>
          <a:lstStyle/>
          <a:p>
            <a:r>
              <a:rPr lang="en-US" sz="7200" b="1" i="1" dirty="0">
                <a:solidFill>
                  <a:schemeClr val="bg1"/>
                </a:solidFill>
              </a:rPr>
              <a:t>Ethos</a:t>
            </a:r>
          </a:p>
          <a:p>
            <a:r>
              <a:rPr lang="en-US" sz="7200" b="1" i="1" dirty="0">
                <a:solidFill>
                  <a:schemeClr val="bg1"/>
                </a:solidFill>
              </a:rPr>
              <a:t>Logos</a:t>
            </a:r>
          </a:p>
          <a:p>
            <a:r>
              <a:rPr lang="en-US" sz="7200" b="1" i="1" dirty="0">
                <a:solidFill>
                  <a:schemeClr val="bg1"/>
                </a:solidFill>
              </a:rPr>
              <a:t>Pathos</a:t>
            </a:r>
          </a:p>
          <a:p>
            <a:endParaRPr lang="en-US" sz="3200" i="1" dirty="0"/>
          </a:p>
        </p:txBody>
      </p:sp>
    </p:spTree>
    <p:extLst>
      <p:ext uri="{BB962C8B-B14F-4D97-AF65-F5344CB8AC3E}">
        <p14:creationId xmlns:p14="http://schemas.microsoft.com/office/powerpoint/2010/main" val="40064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Ethos</a:t>
            </a:r>
          </a:p>
        </p:txBody>
      </p:sp>
      <p:sp>
        <p:nvSpPr>
          <p:cNvPr id="3" name="Content Placeholder 2"/>
          <p:cNvSpPr>
            <a:spLocks noGrp="1"/>
          </p:cNvSpPr>
          <p:nvPr>
            <p:ph idx="1"/>
          </p:nvPr>
        </p:nvSpPr>
        <p:spPr>
          <a:xfrm>
            <a:off x="680321" y="2336873"/>
            <a:ext cx="9802149" cy="3599316"/>
          </a:xfrm>
        </p:spPr>
        <p:txBody>
          <a:bodyPr>
            <a:normAutofit/>
          </a:bodyPr>
          <a:lstStyle/>
          <a:p>
            <a:r>
              <a:rPr lang="en-US" sz="2800" b="1" i="1" dirty="0"/>
              <a:t>Definition:</a:t>
            </a:r>
            <a:r>
              <a:rPr lang="en-US" sz="2800" i="1" dirty="0"/>
              <a:t> </a:t>
            </a:r>
            <a:r>
              <a:rPr lang="en-US" sz="2800" dirty="0"/>
              <a:t>the speaker establishes </a:t>
            </a:r>
            <a:r>
              <a:rPr lang="en-US" sz="2800" u="sng" dirty="0"/>
              <a:t>credibility/trustworthiness</a:t>
            </a:r>
          </a:p>
          <a:p>
            <a:endParaRPr lang="en-US" sz="2800" u="sng" dirty="0"/>
          </a:p>
          <a:p>
            <a:r>
              <a:rPr lang="en-US" sz="2800" b="1" i="1" u="sng" dirty="0"/>
              <a:t>How to…</a:t>
            </a:r>
          </a:p>
          <a:p>
            <a:r>
              <a:rPr lang="en-US" sz="2800" dirty="0"/>
              <a:t>Demonstrate </a:t>
            </a:r>
            <a:r>
              <a:rPr lang="en-US" sz="2800" u="sng" dirty="0"/>
              <a:t>knowledge</a:t>
            </a:r>
            <a:r>
              <a:rPr lang="en-US" sz="2800" dirty="0"/>
              <a:t>, </a:t>
            </a:r>
            <a:r>
              <a:rPr lang="en-US" sz="2800" u="sng" dirty="0"/>
              <a:t>experience</a:t>
            </a:r>
            <a:r>
              <a:rPr lang="en-US" sz="2800" dirty="0"/>
              <a:t>, or </a:t>
            </a:r>
            <a:r>
              <a:rPr lang="en-US" sz="2800" u="sng" dirty="0"/>
              <a:t>expertise</a:t>
            </a:r>
          </a:p>
          <a:p>
            <a:r>
              <a:rPr lang="en-US" sz="2800" dirty="0"/>
              <a:t>Establish </a:t>
            </a:r>
            <a:r>
              <a:rPr lang="en-US" sz="2800" u="sng" dirty="0"/>
              <a:t>common</a:t>
            </a:r>
            <a:r>
              <a:rPr lang="en-US" sz="2800" dirty="0"/>
              <a:t> </a:t>
            </a:r>
            <a:r>
              <a:rPr lang="en-US" sz="2800" u="sng" dirty="0"/>
              <a:t>ground</a:t>
            </a:r>
            <a:r>
              <a:rPr lang="en-US" sz="2800" dirty="0"/>
              <a:t> or </a:t>
            </a:r>
            <a:r>
              <a:rPr lang="en-US" sz="2800" u="sng" dirty="0"/>
              <a:t>relatability</a:t>
            </a:r>
            <a:r>
              <a:rPr lang="en-US" sz="2800" dirty="0"/>
              <a:t> with the audience</a:t>
            </a:r>
          </a:p>
          <a:p>
            <a:r>
              <a:rPr lang="en-US" sz="2800" dirty="0"/>
              <a:t>Demonstrate </a:t>
            </a:r>
            <a:r>
              <a:rPr lang="en-US" sz="2800" u="sng" dirty="0"/>
              <a:t>fairness </a:t>
            </a:r>
          </a:p>
        </p:txBody>
      </p:sp>
      <p:pic>
        <p:nvPicPr>
          <p:cNvPr id="1026" name="Picture 2" descr="http://www.nathanmagnuson.com/wp-content/uploads/2014/01/Trust-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744" y="806629"/>
            <a:ext cx="4117699" cy="312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Ethos Examples</a:t>
            </a:r>
          </a:p>
        </p:txBody>
      </p:sp>
      <p:sp>
        <p:nvSpPr>
          <p:cNvPr id="3" name="Content Placeholder 2"/>
          <p:cNvSpPr>
            <a:spLocks noGrp="1"/>
          </p:cNvSpPr>
          <p:nvPr>
            <p:ph idx="1"/>
          </p:nvPr>
        </p:nvSpPr>
        <p:spPr>
          <a:xfrm>
            <a:off x="185391" y="2153193"/>
            <a:ext cx="4267340" cy="1983337"/>
          </a:xfrm>
        </p:spPr>
        <p:txBody>
          <a:bodyPr>
            <a:normAutofit/>
          </a:bodyPr>
          <a:lstStyle/>
          <a:p>
            <a:r>
              <a:rPr lang="en-US" sz="2800" dirty="0"/>
              <a:t>Professional Degree/Recognition</a:t>
            </a:r>
          </a:p>
          <a:p>
            <a:r>
              <a:rPr lang="en-US" sz="2800" dirty="0"/>
              <a:t>Years of Experience</a:t>
            </a:r>
          </a:p>
          <a:p>
            <a:r>
              <a:rPr lang="en-US" sz="2800" dirty="0"/>
              <a:t>Common Ground</a:t>
            </a:r>
          </a:p>
        </p:txBody>
      </p:sp>
      <p:pic>
        <p:nvPicPr>
          <p:cNvPr id="1026" name="Picture 2" descr="http://www.nathanmagnuson.com/wp-content/uploads/2014/01/Trust-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584" y="1139252"/>
            <a:ext cx="3181415" cy="26462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phillymag.com/wp-content/uploads/2014/07/best-of-philly-marquee-2014-940x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278" y="1974091"/>
            <a:ext cx="4076012" cy="23415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thinkingstick.com/images/2011/11/collegedegr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1" y="4097731"/>
            <a:ext cx="3266367" cy="2515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iederman.com/wp-content/uploads/2013/08/Finding-Common-Ground-Sig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90" y="4601931"/>
            <a:ext cx="3734535" cy="20109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40811" y="5322098"/>
            <a:ext cx="5318700" cy="646331"/>
          </a:xfrm>
          <a:prstGeom prst="rect">
            <a:avLst/>
          </a:prstGeom>
        </p:spPr>
        <p:txBody>
          <a:bodyPr wrap="none">
            <a:spAutoFit/>
          </a:bodyPr>
          <a:lstStyle/>
          <a:p>
            <a:r>
              <a:rPr lang="en-US" dirty="0">
                <a:hlinkClick r:id="rId6"/>
              </a:rPr>
              <a:t>https://</a:t>
            </a:r>
            <a:r>
              <a:rPr lang="en-US" dirty="0" smtClean="0">
                <a:hlinkClick r:id="rId6"/>
              </a:rPr>
              <a:t>www.youtube.com/watch?v=SviQfBuA9c0</a:t>
            </a:r>
            <a:endParaRPr lang="en-US" dirty="0" smtClean="0"/>
          </a:p>
          <a:p>
            <a:endParaRPr lang="en-US" dirty="0"/>
          </a:p>
        </p:txBody>
      </p:sp>
    </p:spTree>
    <p:extLst>
      <p:ext uri="{BB962C8B-B14F-4D97-AF65-F5344CB8AC3E}">
        <p14:creationId xmlns:p14="http://schemas.microsoft.com/office/powerpoint/2010/main" val="3516821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Logos</a:t>
            </a:r>
          </a:p>
        </p:txBody>
      </p:sp>
      <p:sp>
        <p:nvSpPr>
          <p:cNvPr id="3" name="Content Placeholder 2"/>
          <p:cNvSpPr>
            <a:spLocks noGrp="1"/>
          </p:cNvSpPr>
          <p:nvPr>
            <p:ph idx="1"/>
          </p:nvPr>
        </p:nvSpPr>
        <p:spPr>
          <a:xfrm>
            <a:off x="680321" y="2336873"/>
            <a:ext cx="9802149" cy="3599316"/>
          </a:xfrm>
        </p:spPr>
        <p:txBody>
          <a:bodyPr>
            <a:normAutofit/>
          </a:bodyPr>
          <a:lstStyle/>
          <a:p>
            <a:r>
              <a:rPr lang="en-US" sz="2800" b="1" i="1" dirty="0"/>
              <a:t>Definition:</a:t>
            </a:r>
            <a:r>
              <a:rPr lang="en-US" sz="2800" i="1" dirty="0"/>
              <a:t> </a:t>
            </a:r>
            <a:r>
              <a:rPr lang="en-US" sz="2800" dirty="0"/>
              <a:t>the speaker appeals to the </a:t>
            </a:r>
          </a:p>
          <a:p>
            <a:pPr marL="0" indent="0">
              <a:buNone/>
            </a:pPr>
            <a:r>
              <a:rPr lang="en-US" sz="2800" dirty="0"/>
              <a:t>audience’s sense of </a:t>
            </a:r>
            <a:r>
              <a:rPr lang="en-US" sz="2800" u="sng" dirty="0"/>
              <a:t>logic. </a:t>
            </a:r>
          </a:p>
          <a:p>
            <a:endParaRPr lang="en-US" sz="2800" u="sng" dirty="0"/>
          </a:p>
          <a:p>
            <a:r>
              <a:rPr lang="en-US" sz="2800" b="1" i="1" u="sng" dirty="0"/>
              <a:t>How to…</a:t>
            </a:r>
          </a:p>
          <a:p>
            <a:r>
              <a:rPr lang="en-US" sz="2800" dirty="0"/>
              <a:t>Provide </a:t>
            </a:r>
            <a:r>
              <a:rPr lang="en-US" sz="2800" u="sng" dirty="0"/>
              <a:t>examples</a:t>
            </a:r>
            <a:r>
              <a:rPr lang="en-US" sz="2800" dirty="0"/>
              <a:t>,</a:t>
            </a:r>
            <a:r>
              <a:rPr lang="en-US" sz="2800" u="sng" dirty="0"/>
              <a:t> facts</a:t>
            </a:r>
            <a:r>
              <a:rPr lang="en-US" sz="2800" dirty="0"/>
              <a:t>, or </a:t>
            </a:r>
            <a:r>
              <a:rPr lang="en-US" sz="2800" u="sng" dirty="0"/>
              <a:t>statistics</a:t>
            </a:r>
          </a:p>
          <a:p>
            <a:r>
              <a:rPr lang="en-US" sz="2800" dirty="0"/>
              <a:t>Include </a:t>
            </a:r>
            <a:r>
              <a:rPr lang="en-US" sz="2800" u="sng" dirty="0"/>
              <a:t>Expert</a:t>
            </a:r>
            <a:r>
              <a:rPr lang="en-US" sz="2800" dirty="0"/>
              <a:t> Testimonies</a:t>
            </a:r>
          </a:p>
          <a:p>
            <a:r>
              <a:rPr lang="en-US" sz="2800" dirty="0"/>
              <a:t>Establish </a:t>
            </a:r>
            <a:r>
              <a:rPr lang="en-US" sz="2800" u="sng" dirty="0"/>
              <a:t>cause</a:t>
            </a:r>
            <a:r>
              <a:rPr lang="en-US" sz="2800" dirty="0"/>
              <a:t> and </a:t>
            </a:r>
            <a:r>
              <a:rPr lang="en-US" sz="2800" u="sng" dirty="0"/>
              <a:t>effect</a:t>
            </a:r>
          </a:p>
        </p:txBody>
      </p:sp>
      <p:pic>
        <p:nvPicPr>
          <p:cNvPr id="1028" name="Picture 4" descr="http://www.prague-guide.co.uk/pat-wp-content/uploads/2015/11/fa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253" y="401681"/>
            <a:ext cx="4336912" cy="21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2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Logos Examples</a:t>
            </a:r>
          </a:p>
        </p:txBody>
      </p:sp>
      <p:sp>
        <p:nvSpPr>
          <p:cNvPr id="3" name="Content Placeholder 2"/>
          <p:cNvSpPr>
            <a:spLocks noGrp="1"/>
          </p:cNvSpPr>
          <p:nvPr>
            <p:ph idx="1"/>
          </p:nvPr>
        </p:nvSpPr>
        <p:spPr>
          <a:xfrm>
            <a:off x="0" y="1983621"/>
            <a:ext cx="4267340" cy="1983337"/>
          </a:xfrm>
        </p:spPr>
        <p:txBody>
          <a:bodyPr>
            <a:normAutofit/>
          </a:bodyPr>
          <a:lstStyle/>
          <a:p>
            <a:r>
              <a:rPr lang="en-US" sz="2800" dirty="0"/>
              <a:t>Percentages/Amounts</a:t>
            </a:r>
          </a:p>
          <a:p>
            <a:r>
              <a:rPr lang="en-US" sz="2800" dirty="0"/>
              <a:t>Real Examples</a:t>
            </a:r>
          </a:p>
          <a:p>
            <a:r>
              <a:rPr lang="en-US" sz="2800" dirty="0"/>
              <a:t>Expert Insight</a:t>
            </a:r>
          </a:p>
          <a:p>
            <a:pPr marL="0" indent="0">
              <a:buNone/>
            </a:pPr>
            <a:endParaRPr lang="en-US" sz="2800" dirty="0"/>
          </a:p>
        </p:txBody>
      </p:sp>
      <p:sp>
        <p:nvSpPr>
          <p:cNvPr id="4" name="Rectangle 3"/>
          <p:cNvSpPr/>
          <p:nvPr/>
        </p:nvSpPr>
        <p:spPr>
          <a:xfrm>
            <a:off x="4267340" y="2001711"/>
            <a:ext cx="5578771" cy="923330"/>
          </a:xfrm>
          <a:prstGeom prst="rect">
            <a:avLst/>
          </a:prstGeom>
          <a:noFill/>
        </p:spPr>
        <p:txBody>
          <a:bodyPr wrap="none" lIns="91440" tIns="45720" rIns="91440" bIns="45720">
            <a:spAutoFit/>
          </a:bodyPr>
          <a:lstStyle/>
          <a:p>
            <a:pPr algn="ctr"/>
            <a:r>
              <a:rPr lang="en-US" sz="5400" b="1"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“According to…”</a:t>
            </a:r>
          </a:p>
        </p:txBody>
      </p:sp>
      <p:pic>
        <p:nvPicPr>
          <p:cNvPr id="4098" name="Picture 2" descr="http://www.textinganddrivingsafety.com/hs-fs/hubfs/Infographics/texting-driving-diagram.jpg?t=1480452877814&amp;width=600&amp;name=texting-driving-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2106"/>
            <a:ext cx="5747264" cy="33717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arterstrans.com/images/as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411" y="3092586"/>
            <a:ext cx="3999399" cy="3652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prague-guide.co.uk/pat-wp-content/uploads/2015/11/fac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488" y="233005"/>
            <a:ext cx="3202322" cy="1601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73632" y="2944081"/>
            <a:ext cx="5331652" cy="646331"/>
          </a:xfrm>
          <a:prstGeom prst="rect">
            <a:avLst/>
          </a:prstGeom>
        </p:spPr>
        <p:txBody>
          <a:bodyPr wrap="none">
            <a:spAutoFit/>
          </a:bodyPr>
          <a:lstStyle/>
          <a:p>
            <a:r>
              <a:rPr lang="en-US" dirty="0">
                <a:hlinkClick r:id="rId5"/>
              </a:rPr>
              <a:t>https://</a:t>
            </a:r>
            <a:r>
              <a:rPr lang="en-US" dirty="0" smtClean="0">
                <a:hlinkClick r:id="rId5"/>
              </a:rPr>
              <a:t>www.youtube.com/watch?v=tXqAyMhgc7I</a:t>
            </a:r>
            <a:endParaRPr lang="en-US" dirty="0" smtClean="0"/>
          </a:p>
          <a:p>
            <a:endParaRPr lang="en-US" dirty="0"/>
          </a:p>
        </p:txBody>
      </p:sp>
    </p:spTree>
    <p:extLst>
      <p:ext uri="{BB962C8B-B14F-4D97-AF65-F5344CB8AC3E}">
        <p14:creationId xmlns:p14="http://schemas.microsoft.com/office/powerpoint/2010/main" val="2640442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706</TotalTime>
  <Words>641</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Trebuchet MS</vt:lpstr>
      <vt:lpstr>Berlin</vt:lpstr>
      <vt:lpstr>Introduction to               Rhetorical Appeals</vt:lpstr>
      <vt:lpstr>What do we mean by Rhetoric?</vt:lpstr>
      <vt:lpstr>Why do we care?</vt:lpstr>
      <vt:lpstr>Who can we thank for giving us rhetoric?</vt:lpstr>
      <vt:lpstr>The Rhetorical Appeals: The Means of Persuasion  </vt:lpstr>
      <vt:lpstr>Ethos</vt:lpstr>
      <vt:lpstr>Ethos Examples</vt:lpstr>
      <vt:lpstr>Logos</vt:lpstr>
      <vt:lpstr>Logos Examples</vt:lpstr>
      <vt:lpstr>Pathos</vt:lpstr>
      <vt:lpstr>Pathos Examples</vt:lpstr>
      <vt:lpstr>PowerPoint Presentation</vt:lpstr>
      <vt:lpstr>PowerPoint Presentation</vt:lpstr>
      <vt:lpstr>Practicing Appeals</vt:lpstr>
      <vt:lpstr>Practicing Appeals</vt:lpstr>
      <vt:lpstr>Practicing Appeals</vt:lpstr>
      <vt:lpstr>Practicing Appeals</vt:lpstr>
      <vt:lpstr>Practicing Appeals</vt:lpstr>
      <vt:lpstr>Practicing Appeals</vt:lpstr>
      <vt:lpstr>Practicing Appeals</vt:lpstr>
      <vt:lpstr>Practicing Appeals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 KENNETH K</dc:creator>
  <cp:lastModifiedBy>Andrea Drake</cp:lastModifiedBy>
  <cp:revision>206</cp:revision>
  <dcterms:created xsi:type="dcterms:W3CDTF">2017-01-30T01:50:19Z</dcterms:created>
  <dcterms:modified xsi:type="dcterms:W3CDTF">2017-08-18T00:17:27Z</dcterms:modified>
</cp:coreProperties>
</file>