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70" r:id="rId7"/>
    <p:sldId id="293" r:id="rId8"/>
    <p:sldId id="265" r:id="rId9"/>
    <p:sldId id="269" r:id="rId10"/>
    <p:sldId id="288" r:id="rId11"/>
    <p:sldId id="292" r:id="rId12"/>
    <p:sldId id="289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4638" autoAdjust="0"/>
  </p:normalViewPr>
  <p:slideViewPr>
    <p:cSldViewPr>
      <p:cViewPr varScale="1">
        <p:scale>
          <a:sx n="63" d="100"/>
          <a:sy n="63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9EDB84-296C-4609-9859-F8435DBB2EF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FC30F6-7AEF-41EA-8640-57B9A59E1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Narrative </a:t>
            </a:r>
            <a:r>
              <a:rPr lang="en-US" sz="7200" dirty="0" err="1"/>
              <a:t>writting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Personal and </a:t>
            </a:r>
            <a:r>
              <a:rPr lang="en-US"/>
              <a:t>story writing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</a:rPr>
              <a:t>Figurative Language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24000"/>
            <a:ext cx="7696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Idiom</a:t>
            </a:r>
            <a:r>
              <a:rPr lang="en-US" sz="3200" dirty="0"/>
              <a:t>: Piece of cake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Personification</a:t>
            </a:r>
            <a:r>
              <a:rPr lang="en-US" sz="3200" dirty="0"/>
              <a:t>: The wind was screaming…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Simile</a:t>
            </a:r>
            <a:r>
              <a:rPr lang="en-US" sz="3200" dirty="0"/>
              <a:t>: She was like a tiger on the court.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Metaphor</a:t>
            </a:r>
            <a:r>
              <a:rPr lang="en-US" sz="3200" dirty="0"/>
              <a:t>: She was a tiger…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Hyperbole</a:t>
            </a:r>
            <a:r>
              <a:rPr lang="en-US" sz="3200" dirty="0"/>
              <a:t>: I am so hungry I could eat a horse.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Alliteration</a:t>
            </a:r>
            <a:r>
              <a:rPr lang="en-US" sz="3200" dirty="0"/>
              <a:t>: Billy Bob bought a bright blue BMW.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What is narrative writing?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A </a:t>
            </a:r>
            <a:r>
              <a:rPr lang="en-US" sz="4000" b="1" u="sng" dirty="0">
                <a:solidFill>
                  <a:srgbClr val="7030A0"/>
                </a:solidFill>
              </a:rPr>
              <a:t>narrative</a:t>
            </a:r>
            <a:r>
              <a:rPr lang="en-US" sz="4000" b="1" dirty="0"/>
              <a:t> is a fictional STORY.</a:t>
            </a:r>
          </a:p>
          <a:p>
            <a:pPr lvl="1"/>
            <a:r>
              <a:rPr lang="en-US" sz="3700" b="1" dirty="0"/>
              <a:t>YOU get to make up all the details</a:t>
            </a:r>
          </a:p>
          <a:p>
            <a:r>
              <a:rPr lang="en-US" sz="4000" b="1" u="sng" dirty="0"/>
              <a:t>Personal Narrative</a:t>
            </a:r>
            <a:r>
              <a:rPr lang="en-US" sz="4000" b="1" dirty="0"/>
              <a:t>~ A TRUE story about an event that happened in </a:t>
            </a:r>
            <a:r>
              <a:rPr lang="en-US" sz="4000" b="1" u="sng" dirty="0">
                <a:solidFill>
                  <a:srgbClr val="7030A0"/>
                </a:solidFill>
              </a:rPr>
              <a:t>your</a:t>
            </a:r>
            <a:r>
              <a:rPr lang="en-US" sz="4000" b="1" dirty="0"/>
              <a:t>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</a:rPr>
              <a:t>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7030A0"/>
                </a:solidFill>
              </a:rPr>
              <a:t>Beginning: </a:t>
            </a:r>
          </a:p>
          <a:p>
            <a:r>
              <a:rPr lang="en-US" sz="3200" b="1" dirty="0"/>
              <a:t>Introduce characters and setting (time and place)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7030A0"/>
                </a:solidFill>
              </a:rPr>
              <a:t>Middle: </a:t>
            </a:r>
          </a:p>
          <a:p>
            <a:r>
              <a:rPr lang="en-US" sz="3200" b="1" dirty="0"/>
              <a:t>Events happen/conflicts  (Rising Action)</a:t>
            </a:r>
          </a:p>
          <a:p>
            <a:r>
              <a:rPr lang="en-US" sz="3200" b="1" dirty="0"/>
              <a:t>Use descriptive details </a:t>
            </a:r>
          </a:p>
          <a:p>
            <a:r>
              <a:rPr lang="en-US" sz="3200" b="1" dirty="0"/>
              <a:t>Keep the events progressing forward 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7030A0"/>
                </a:solidFill>
              </a:rPr>
              <a:t>End: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Result  (Falling 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</a:rPr>
              <a:t>Point of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First Person: </a:t>
            </a:r>
            <a:r>
              <a:rPr lang="en-US" dirty="0"/>
              <a:t>Character is the narrator.  Use “I” and “we”</a:t>
            </a:r>
          </a:p>
          <a:p>
            <a:pPr>
              <a:buNone/>
            </a:pPr>
            <a:r>
              <a:rPr lang="en-US" b="1" u="sng" dirty="0"/>
              <a:t>Second Person: </a:t>
            </a:r>
            <a:r>
              <a:rPr lang="en-US" dirty="0"/>
              <a:t>When the narrator puts the reader in place of the main character. Uses “you”</a:t>
            </a:r>
          </a:p>
          <a:p>
            <a:pPr>
              <a:buNone/>
            </a:pPr>
            <a:r>
              <a:rPr lang="en-US" b="1" u="sng" dirty="0"/>
              <a:t>Third Person Limited: </a:t>
            </a:r>
            <a:r>
              <a:rPr lang="en-US" dirty="0"/>
              <a:t>Only see the perspective of one character.</a:t>
            </a:r>
            <a:r>
              <a:rPr lang="en-US" b="1" u="sng" dirty="0"/>
              <a:t> </a:t>
            </a:r>
          </a:p>
          <a:p>
            <a:pPr>
              <a:buNone/>
            </a:pPr>
            <a:r>
              <a:rPr lang="en-US" b="1" u="sng" dirty="0"/>
              <a:t>Third Person Omniscient: </a:t>
            </a:r>
            <a:r>
              <a:rPr lang="en-US" dirty="0"/>
              <a:t>The narrator knows the thoughts of all characters. You see the story from many perspectives.</a:t>
            </a:r>
          </a:p>
          <a:p>
            <a:endParaRPr lang="en-US" b="1" u="sng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8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rgbClr val="7030A0"/>
                </a:solidFill>
              </a:rPr>
              <a:t>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715000"/>
          </a:xfrm>
        </p:spPr>
        <p:txBody>
          <a:bodyPr>
            <a:normAutofit/>
          </a:bodyPr>
          <a:lstStyle/>
          <a:p>
            <a:endParaRPr lang="en-US" sz="3200" b="1" u="sng" dirty="0">
              <a:solidFill>
                <a:srgbClr val="7030A0"/>
              </a:solidFill>
            </a:endParaRPr>
          </a:p>
          <a:p>
            <a:r>
              <a:rPr lang="en-US" sz="3200" b="1" u="sng" dirty="0">
                <a:solidFill>
                  <a:srgbClr val="7030A0"/>
                </a:solidFill>
              </a:rPr>
              <a:t>Indent</a:t>
            </a:r>
            <a:r>
              <a:rPr lang="en-US" sz="3200" b="1" dirty="0"/>
              <a:t> for each new speaker.</a:t>
            </a:r>
          </a:p>
          <a:p>
            <a:r>
              <a:rPr lang="en-US" sz="3200" b="1" dirty="0"/>
              <a:t>Use quotation marks. </a:t>
            </a:r>
          </a:p>
          <a:p>
            <a:r>
              <a:rPr lang="en-US" sz="3200" b="1" dirty="0"/>
              <a:t>Use </a:t>
            </a:r>
            <a:r>
              <a:rPr lang="en-US" sz="3200" b="1" u="sng" dirty="0">
                <a:solidFill>
                  <a:srgbClr val="7030A0"/>
                </a:solidFill>
              </a:rPr>
              <a:t>commas</a:t>
            </a:r>
            <a:r>
              <a:rPr lang="en-US" sz="3200" b="1" dirty="0"/>
              <a:t> inside the quotation marks, then who said the words.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          “Wow,” Jim said as he walked down the eerie hallway to his destination. “I can’t believe it!”</a:t>
            </a:r>
          </a:p>
          <a:p>
            <a:pPr>
              <a:buNone/>
            </a:pPr>
            <a:r>
              <a:rPr lang="en-US" sz="2800" b="1" dirty="0"/>
              <a:t>          “Hey, wait up!” Joe yelled, as he saw his friends shadow disappear around the corner. Blah, blah, blah, blah </a:t>
            </a:r>
            <a:r>
              <a:rPr lang="en-US" sz="2800" b="1" dirty="0" err="1"/>
              <a:t>Blah</a:t>
            </a:r>
            <a:r>
              <a:rPr lang="en-US" sz="2800" b="1" dirty="0"/>
              <a:t>, blah </a:t>
            </a:r>
            <a:r>
              <a:rPr lang="en-US" sz="2800" b="1" dirty="0" err="1"/>
              <a:t>Blah</a:t>
            </a:r>
            <a:r>
              <a:rPr lang="en-US" sz="2800" b="1" dirty="0"/>
              <a:t>, blah </a:t>
            </a:r>
            <a:r>
              <a:rPr lang="en-US" sz="2800" b="1" dirty="0" err="1"/>
              <a:t>Blah</a:t>
            </a:r>
            <a:r>
              <a:rPr lang="en-US" sz="2800" b="1" dirty="0"/>
              <a:t>, </a:t>
            </a:r>
            <a:r>
              <a:rPr lang="en-US" sz="2800" b="1" dirty="0" err="1"/>
              <a:t>Blah,blah</a:t>
            </a:r>
            <a:r>
              <a:rPr lang="en-US" sz="2800" b="1" dirty="0"/>
              <a:t> Blah, blah </a:t>
            </a:r>
            <a:r>
              <a:rPr lang="en-US" sz="2800" b="1" dirty="0" err="1"/>
              <a:t>Blah</a:t>
            </a:r>
            <a:r>
              <a:rPr lang="en-US" sz="2800" b="1" dirty="0"/>
              <a:t>, blah </a:t>
            </a:r>
            <a:r>
              <a:rPr lang="en-US" sz="2800" b="1" dirty="0" err="1"/>
              <a:t>Blah</a:t>
            </a:r>
            <a:r>
              <a:rPr lang="en-US" sz="2800" b="1" dirty="0"/>
              <a:t>, blah </a:t>
            </a:r>
            <a:r>
              <a:rPr lang="en-US" sz="2800" b="1" dirty="0" err="1"/>
              <a:t>Blah</a:t>
            </a:r>
            <a:r>
              <a:rPr lang="en-US" sz="2800" b="1" dirty="0"/>
              <a:t>, blah </a:t>
            </a:r>
            <a:r>
              <a:rPr lang="en-US" sz="2800" b="1" dirty="0" err="1"/>
              <a:t>Blah</a:t>
            </a:r>
            <a:r>
              <a:rPr lang="en-US" sz="2800" b="1" dirty="0"/>
              <a:t>. </a:t>
            </a:r>
          </a:p>
          <a:p>
            <a:pPr>
              <a:buNone/>
            </a:pPr>
            <a:r>
              <a:rPr lang="en-US" sz="2800" b="1" dirty="0"/>
              <a:t>         “Relax bro,” Jim retorted.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</a:rPr>
              <a:t>Use Transitions: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Transitions:</a:t>
            </a:r>
          </a:p>
          <a:p>
            <a:pPr lvl="1"/>
            <a:r>
              <a:rPr lang="en-US" sz="3200" dirty="0"/>
              <a:t>show how ideas, sentences, and paragraphs are connected.</a:t>
            </a:r>
          </a:p>
          <a:p>
            <a:pPr lvl="1"/>
            <a:r>
              <a:rPr lang="en-US" sz="3200" dirty="0"/>
              <a:t>communicate the organization of your  writing</a:t>
            </a:r>
          </a:p>
          <a:p>
            <a:pPr lvl="1"/>
            <a:r>
              <a:rPr lang="en-US" sz="3200" dirty="0"/>
              <a:t>are stepping stones that help the reader get from one idea to the next.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5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7030A0"/>
                </a:solidFill>
              </a:rPr>
              <a:t>Common Transitions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Transitions run the gamut from the most simple — the little conjunctions: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 dirty="0"/>
              <a:t>and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 dirty="0"/>
              <a:t>but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 dirty="0"/>
              <a:t>nor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 dirty="0"/>
              <a:t>yet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 dirty="0"/>
              <a:t>or</a:t>
            </a:r>
            <a:r>
              <a:rPr lang="en-US" sz="2400" dirty="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dirty="0"/>
              <a:t>(and sometimes) </a:t>
            </a:r>
            <a:r>
              <a:rPr lang="en-US" sz="2400" i="1" dirty="0"/>
              <a:t>so</a:t>
            </a:r>
            <a:r>
              <a:rPr lang="en-US" sz="2400" dirty="0"/>
              <a:t> —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to more complex signals that ideas are somehow connected — the conjunctive adverbs and transitional expressions such as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/>
              <a:t>however</a:t>
            </a:r>
            <a:r>
              <a:rPr lang="en-US" sz="240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/>
              <a:t>moreover</a:t>
            </a:r>
            <a:r>
              <a:rPr lang="en-US" sz="240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/>
              <a:t>nevertheless</a:t>
            </a:r>
            <a:r>
              <a:rPr lang="en-US" sz="2400"/>
              <a:t>, </a:t>
            </a:r>
          </a:p>
          <a:p>
            <a:pPr>
              <a:lnSpc>
                <a:spcPct val="90000"/>
              </a:lnSpc>
              <a:buSzPct val="50000"/>
              <a:buFontTx/>
              <a:buChar char="o"/>
            </a:pPr>
            <a:r>
              <a:rPr lang="en-US" sz="2400" i="1"/>
              <a:t>on the other hand</a:t>
            </a:r>
            <a:r>
              <a:rPr lang="en-US" sz="2400"/>
              <a:t> 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1886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2213248" presetClass="entr" presetSubtype="33969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2213248" presetClass="entr" presetSubtype="33969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2213248" presetClass="entr" presetSubtype="33969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2213248" presetClass="entr" presetSubtype="33969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2213248" presetClass="entr" presetSubtype="339692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47475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cap="small" dirty="0">
                <a:solidFill>
                  <a:srgbClr val="7030A0"/>
                </a:solidFill>
                <a:latin typeface="+mj-lt"/>
              </a:rPr>
              <a:t>Descriptive details</a:t>
            </a:r>
          </a:p>
          <a:p>
            <a:pPr algn="ctr"/>
            <a:r>
              <a:rPr lang="en-US" sz="5400" b="1" cap="small" dirty="0">
                <a:solidFill>
                  <a:srgbClr val="7030A0"/>
                </a:solidFill>
                <a:latin typeface="+mj-lt"/>
              </a:rPr>
              <a:t>Include:</a:t>
            </a:r>
            <a:endParaRPr lang="en-US" sz="5400" cap="small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923" y="2006695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/>
              <a:t>Adjectives: </a:t>
            </a:r>
            <a:r>
              <a:rPr lang="en-US" sz="3600" dirty="0"/>
              <a:t>Describe nouns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/>
              <a:t>Adverbs:  </a:t>
            </a:r>
            <a:r>
              <a:rPr lang="en-US" sz="3600" dirty="0"/>
              <a:t>Tell when, where, or how something is done or to what degree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/>
              <a:t>Sensory language: </a:t>
            </a:r>
            <a:r>
              <a:rPr lang="en-US" sz="3600" dirty="0"/>
              <a:t>Appeals to the senses:  What do you see, hear, feel, taste, smell?</a:t>
            </a:r>
          </a:p>
        </p:txBody>
      </p:sp>
    </p:spTree>
    <p:extLst>
      <p:ext uri="{BB962C8B-B14F-4D97-AF65-F5344CB8AC3E}">
        <p14:creationId xmlns:p14="http://schemas.microsoft.com/office/powerpoint/2010/main" val="3312167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A31B5099318F4AAB297D0780570795" ma:contentTypeVersion="1" ma:contentTypeDescription="Create a new document." ma:contentTypeScope="" ma:versionID="6094fd82b52d4a681bec6ecd39cc6d3e">
  <xsd:schema xmlns:xsd="http://www.w3.org/2001/XMLSchema" xmlns:xs="http://www.w3.org/2001/XMLSchema" xmlns:p="http://schemas.microsoft.com/office/2006/metadata/properties" xmlns:ns2="faac452d-f6f0-4895-a97b-d4909bed5550" targetNamespace="http://schemas.microsoft.com/office/2006/metadata/properties" ma:root="true" ma:fieldsID="5e3e5fc6d3b47540ea7a0d5fca133a31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c452d-f6f0-4895-a97b-d4909bed5550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608770-56EA-4C42-8F63-91677CCA6805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faac452d-f6f0-4895-a97b-d4909bed5550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04EDEB-34A7-450D-AA96-3BB8C46B3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50AD3A-3842-4267-A7F1-B2D13DFB51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585</TotalTime>
  <Words>454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Oriel</vt:lpstr>
      <vt:lpstr>Narrative writting</vt:lpstr>
      <vt:lpstr>What is narrative writing?</vt:lpstr>
      <vt:lpstr>Order</vt:lpstr>
      <vt:lpstr>Point of View</vt:lpstr>
      <vt:lpstr>Dialogue</vt:lpstr>
      <vt:lpstr>PowerPoint Presentation</vt:lpstr>
      <vt:lpstr>Use Transitions:</vt:lpstr>
      <vt:lpstr>Common Transitions</vt:lpstr>
      <vt:lpstr>PowerPoint Presentation</vt:lpstr>
      <vt:lpstr>Figurative Language</vt:lpstr>
    </vt:vector>
  </TitlesOfParts>
  <Company>Joint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PowerPoint</dc:title>
  <dc:creator>IT Department</dc:creator>
  <cp:lastModifiedBy>Andrea Drake</cp:lastModifiedBy>
  <cp:revision>48</cp:revision>
  <dcterms:created xsi:type="dcterms:W3CDTF">2013-01-23T14:53:56Z</dcterms:created>
  <dcterms:modified xsi:type="dcterms:W3CDTF">2018-09-04T03:41:57Z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0x0101003FA31B5099318F4AAB297D0780570795</vt:lpwstr>
  </property>
</Properties>
</file>